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7" r:id="rId9"/>
    <p:sldId id="262" r:id="rId10"/>
    <p:sldId id="263" r:id="rId11"/>
    <p:sldId id="264" r:id="rId12"/>
  </p:sldIdLst>
  <p:sldSz cx="18288000" cy="10287000"/>
  <p:notesSz cx="6858000" cy="9144000"/>
  <p:embeddedFontLst>
    <p:embeddedFont>
      <p:font typeface="Antonio Bold" panose="020B0604020202020204" charset="0"/>
      <p:regular r:id="rId13"/>
    </p:embeddedFont>
    <p:embeddedFont>
      <p:font typeface="DM Sans" pitchFamily="2" charset="0"/>
      <p:regular r:id="rId14"/>
      <p:bold r:id="rId15"/>
      <p:italic r:id="rId16"/>
      <p:boldItalic r:id="rId17"/>
    </p:embeddedFont>
    <p:embeddedFont>
      <p:font typeface="Now Bold" panose="020B0604020202020204" charset="0"/>
      <p:regular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Italics" panose="020B0604020202020204" charset="0"/>
      <p:regular r:id="rId23"/>
    </p:embeddedFont>
    <p:embeddedFont>
      <p:font typeface="Open Sauce" panose="020B0604020202020204" charset="0"/>
      <p:regular r:id="rId24"/>
    </p:embeddedFont>
    <p:embeddedFont>
      <p:font typeface="Open Sauce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1D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440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lly Nadudvari" userId="f4fd29038e46714d" providerId="LiveId" clId="{4B835A88-F3FA-4712-ABF6-9C1CABA98C5F}"/>
    <pc:docChg chg="undo custSel modSld">
      <pc:chgData name="Shelly Nadudvari" userId="f4fd29038e46714d" providerId="LiveId" clId="{4B835A88-F3FA-4712-ABF6-9C1CABA98C5F}" dt="2024-09-23T20:56:25.446" v="1" actId="1076"/>
      <pc:docMkLst>
        <pc:docMk/>
      </pc:docMkLst>
      <pc:sldChg chg="modSp mod">
        <pc:chgData name="Shelly Nadudvari" userId="f4fd29038e46714d" providerId="LiveId" clId="{4B835A88-F3FA-4712-ABF6-9C1CABA98C5F}" dt="2024-09-23T20:56:25.446" v="1" actId="1076"/>
        <pc:sldMkLst>
          <pc:docMk/>
          <pc:sldMk cId="0" sldId="262"/>
        </pc:sldMkLst>
        <pc:spChg chg="mod">
          <ac:chgData name="Shelly Nadudvari" userId="f4fd29038e46714d" providerId="LiveId" clId="{4B835A88-F3FA-4712-ABF6-9C1CABA98C5F}" dt="2024-09-23T20:56:25.446" v="1" actId="1076"/>
          <ac:spMkLst>
            <pc:docMk/>
            <pc:sldMk cId="0" sldId="262"/>
            <ac:spMk id="2" creationId="{00000000-0000-0000-0000-00000000000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svg>
</file>

<file path=ppt/media/image25.jpe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49472" cy="508135"/>
            </a:xfrm>
            <a:custGeom>
              <a:avLst/>
              <a:gdLst/>
              <a:ahLst/>
              <a:cxnLst/>
              <a:rect l="l" t="t" r="r" b="b"/>
              <a:pathLst>
                <a:path w="3149472" h="508135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149472" cy="5367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9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208957" y="-101114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Group 6"/>
          <p:cNvGrpSpPr/>
          <p:nvPr/>
        </p:nvGrpSpPr>
        <p:grpSpPr>
          <a:xfrm>
            <a:off x="10380940" y="649592"/>
            <a:ext cx="7516996" cy="8987817"/>
            <a:chOff x="0" y="0"/>
            <a:chExt cx="8603361" cy="10286746"/>
          </a:xfrm>
        </p:grpSpPr>
        <p:sp>
          <p:nvSpPr>
            <p:cNvPr id="7" name="Freeform 7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t="-12765" b="-12765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8" name="Freeform 8"/>
          <p:cNvSpPr/>
          <p:nvPr/>
        </p:nvSpPr>
        <p:spPr>
          <a:xfrm>
            <a:off x="-938870" y="-1011147"/>
            <a:ext cx="2647750" cy="2647750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1" y="0"/>
                </a:lnTo>
                <a:lnTo>
                  <a:pt x="2647751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9" name="Group 9"/>
          <p:cNvGrpSpPr/>
          <p:nvPr/>
        </p:nvGrpSpPr>
        <p:grpSpPr>
          <a:xfrm>
            <a:off x="1028700" y="8920183"/>
            <a:ext cx="3798181" cy="338117"/>
            <a:chOff x="0" y="0"/>
            <a:chExt cx="5064241" cy="45082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50823" cy="450823"/>
            </a:xfrm>
            <a:custGeom>
              <a:avLst/>
              <a:gdLst/>
              <a:ahLst/>
              <a:cxnLst/>
              <a:rect l="l" t="t" r="r" b="b"/>
              <a:pathLst>
                <a:path w="450823" h="450823">
                  <a:moveTo>
                    <a:pt x="0" y="0"/>
                  </a:moveTo>
                  <a:lnTo>
                    <a:pt x="450823" y="0"/>
                  </a:lnTo>
                  <a:lnTo>
                    <a:pt x="450823" y="450823"/>
                  </a:lnTo>
                  <a:lnTo>
                    <a:pt x="0" y="4508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09828" y="81690"/>
              <a:ext cx="4354413" cy="3253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80"/>
                </a:lnSpc>
                <a:spcBef>
                  <a:spcPct val="0"/>
                </a:spcBef>
              </a:pPr>
              <a:r>
                <a:rPr lang="en-US" sz="1600">
                  <a:solidFill>
                    <a:srgbClr val="F1EEEE"/>
                  </a:solidFill>
                  <a:latin typeface="Open Sauce"/>
                  <a:ea typeface="Open Sauce"/>
                  <a:cs typeface="Open Sauce"/>
                  <a:sym typeface="Open Sauce"/>
                </a:rPr>
                <a:t>Grupo 4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" y="2207846"/>
            <a:ext cx="10180257" cy="4886276"/>
            <a:chOff x="0" y="0"/>
            <a:chExt cx="13573676" cy="6515034"/>
          </a:xfrm>
        </p:grpSpPr>
        <p:sp>
          <p:nvSpPr>
            <p:cNvPr id="13" name="TextBox 13"/>
            <p:cNvSpPr txBox="1"/>
            <p:nvPr/>
          </p:nvSpPr>
          <p:spPr>
            <a:xfrm>
              <a:off x="0" y="133350"/>
              <a:ext cx="13573676" cy="570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500"/>
                </a:lnSpc>
              </a:pPr>
              <a:r>
                <a:rPr lang="en-US" sz="15000" b="1" spc="-675" dirty="0">
                  <a:solidFill>
                    <a:srgbClr val="F1EEEE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METODOLOGIA PERT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968967"/>
              <a:ext cx="13573676" cy="5461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40"/>
                </a:lnSpc>
              </a:pPr>
              <a:r>
                <a:rPr lang="en-US" sz="2700" b="1" dirty="0">
                  <a:solidFill>
                    <a:srgbClr val="F1EEEE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 </a:t>
              </a:r>
              <a:r>
                <a:rPr lang="en-US" sz="2700" b="1" dirty="0" err="1">
                  <a:solidFill>
                    <a:srgbClr val="F1EEEE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Turma</a:t>
              </a:r>
              <a:r>
                <a:rPr lang="en-US" sz="2700" b="1" dirty="0">
                  <a:solidFill>
                    <a:srgbClr val="F1EEEE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 - 1ADSA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8700" y="7262193"/>
            <a:ext cx="871478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i="1" dirty="0">
                <a:solidFill>
                  <a:srgbClr val="F1EEEE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 Program Evaluation and Review Technique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75864" y="-1513365"/>
            <a:ext cx="13313729" cy="13313729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4" name="Freeform 4"/>
          <p:cNvSpPr/>
          <p:nvPr/>
        </p:nvSpPr>
        <p:spPr>
          <a:xfrm>
            <a:off x="7037865" y="1028700"/>
            <a:ext cx="4959447" cy="2789689"/>
          </a:xfrm>
          <a:custGeom>
            <a:avLst/>
            <a:gdLst/>
            <a:ahLst/>
            <a:cxnLst/>
            <a:rect l="l" t="t" r="r" b="b"/>
            <a:pathLst>
              <a:path w="4959447" h="2789689">
                <a:moveTo>
                  <a:pt x="0" y="0"/>
                </a:moveTo>
                <a:lnTo>
                  <a:pt x="4959447" y="0"/>
                </a:lnTo>
                <a:lnTo>
                  <a:pt x="4959447" y="2789689"/>
                </a:lnTo>
                <a:lnTo>
                  <a:pt x="0" y="2789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13547585" y="705853"/>
            <a:ext cx="3711715" cy="3244803"/>
          </a:xfrm>
          <a:custGeom>
            <a:avLst/>
            <a:gdLst/>
            <a:ahLst/>
            <a:cxnLst/>
            <a:rect l="l" t="t" r="r" b="b"/>
            <a:pathLst>
              <a:path w="3711715" h="3244803">
                <a:moveTo>
                  <a:pt x="0" y="0"/>
                </a:moveTo>
                <a:lnTo>
                  <a:pt x="3711715" y="0"/>
                </a:lnTo>
                <a:lnTo>
                  <a:pt x="3711715" y="3244803"/>
                </a:lnTo>
                <a:lnTo>
                  <a:pt x="0" y="32448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6746484" y="4990593"/>
            <a:ext cx="5807352" cy="3266636"/>
          </a:xfrm>
          <a:custGeom>
            <a:avLst/>
            <a:gdLst/>
            <a:ahLst/>
            <a:cxnLst/>
            <a:rect l="l" t="t" r="r" b="b"/>
            <a:pathLst>
              <a:path w="5807352" h="3266636">
                <a:moveTo>
                  <a:pt x="0" y="0"/>
                </a:moveTo>
                <a:lnTo>
                  <a:pt x="5807352" y="0"/>
                </a:lnTo>
                <a:lnTo>
                  <a:pt x="5807352" y="3266635"/>
                </a:lnTo>
                <a:lnTo>
                  <a:pt x="0" y="32666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Freeform 7"/>
          <p:cNvSpPr/>
          <p:nvPr/>
        </p:nvSpPr>
        <p:spPr>
          <a:xfrm>
            <a:off x="14186283" y="5446085"/>
            <a:ext cx="3073017" cy="3080220"/>
          </a:xfrm>
          <a:custGeom>
            <a:avLst/>
            <a:gdLst/>
            <a:ahLst/>
            <a:cxnLst/>
            <a:rect l="l" t="t" r="r" b="b"/>
            <a:pathLst>
              <a:path w="3073017" h="3080220">
                <a:moveTo>
                  <a:pt x="0" y="0"/>
                </a:moveTo>
                <a:lnTo>
                  <a:pt x="3073017" y="0"/>
                </a:lnTo>
                <a:lnTo>
                  <a:pt x="3073017" y="3080220"/>
                </a:lnTo>
                <a:lnTo>
                  <a:pt x="0" y="30802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8" name="Group 8"/>
          <p:cNvGrpSpPr/>
          <p:nvPr/>
        </p:nvGrpSpPr>
        <p:grpSpPr>
          <a:xfrm>
            <a:off x="488799" y="3818389"/>
            <a:ext cx="5781435" cy="3567001"/>
            <a:chOff x="0" y="0"/>
            <a:chExt cx="7708581" cy="4756001"/>
          </a:xfrm>
        </p:grpSpPr>
        <p:sp>
          <p:nvSpPr>
            <p:cNvPr id="9" name="TextBox 9"/>
            <p:cNvSpPr txBox="1"/>
            <p:nvPr/>
          </p:nvSpPr>
          <p:spPr>
            <a:xfrm>
              <a:off x="0" y="9525"/>
              <a:ext cx="7708581" cy="33093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9888"/>
                </a:lnSpc>
              </a:pPr>
              <a:r>
                <a:rPr lang="en-US" sz="8240" b="1" spc="-164">
                  <a:solidFill>
                    <a:srgbClr val="FFFFF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EMPRESAS </a:t>
              </a:r>
            </a:p>
            <a:p>
              <a:pPr marL="0" lvl="0" indent="0" algn="just">
                <a:lnSpc>
                  <a:spcPts val="9888"/>
                </a:lnSpc>
              </a:pPr>
              <a:r>
                <a:rPr lang="en-US" sz="8240" b="1" spc="-164">
                  <a:solidFill>
                    <a:srgbClr val="FFFFF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UTILIZADORAS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209047"/>
              <a:ext cx="7708581" cy="5469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141456" y="3808864"/>
            <a:ext cx="4752265" cy="723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0"/>
              </a:lnSpc>
            </a:pPr>
            <a:r>
              <a:rPr lang="en-US" sz="23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Desenvolvimento de software e integração de sistemas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027310" y="3808864"/>
            <a:ext cx="4752265" cy="723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0"/>
              </a:lnSpc>
            </a:pPr>
            <a:r>
              <a:rPr lang="en-US" sz="23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Manufatura e desenvolvimento de produtos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141456" y="8516780"/>
            <a:ext cx="4752265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0"/>
              </a:lnSpc>
            </a:pPr>
            <a:r>
              <a:rPr lang="en-US" sz="23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Missões Apollo e projetos de exploração de Marte</a:t>
            </a:r>
          </a:p>
          <a:p>
            <a:pPr algn="ctr">
              <a:lnSpc>
                <a:spcPts val="2990"/>
              </a:lnSpc>
            </a:pPr>
            <a:endParaRPr lang="en-US" sz="230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3027310" y="8516780"/>
            <a:ext cx="4752265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0"/>
              </a:lnSpc>
            </a:pPr>
            <a:r>
              <a:rPr lang="en-US" sz="23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Desenvolvimento de chips, projetos de pesquisa e desenvolvimento</a:t>
            </a: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83520" y="159091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0637321" y="2636321"/>
            <a:ext cx="7650679" cy="7650679"/>
            <a:chOff x="0" y="0"/>
            <a:chExt cx="3331210" cy="33312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31210" cy="3331210"/>
            </a:xfrm>
            <a:custGeom>
              <a:avLst/>
              <a:gdLst/>
              <a:ahLst/>
              <a:cxnLst/>
              <a:rect l="l" t="t" r="r" b="b"/>
              <a:pathLst>
                <a:path w="3331210" h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25000" r="-25000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96972" y="3550673"/>
            <a:ext cx="10434893" cy="315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642"/>
              </a:lnSpc>
            </a:pPr>
            <a:r>
              <a:rPr lang="en-US" sz="9030" b="1" spc="550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OBRIGADO PELA ATENÇÃO</a:t>
            </a:r>
          </a:p>
        </p:txBody>
      </p:sp>
      <p:sp>
        <p:nvSpPr>
          <p:cNvPr id="6" name="Freeform 6"/>
          <p:cNvSpPr/>
          <p:nvPr/>
        </p:nvSpPr>
        <p:spPr>
          <a:xfrm>
            <a:off x="-789475" y="-570381"/>
            <a:ext cx="2651835" cy="2651835"/>
          </a:xfrm>
          <a:custGeom>
            <a:avLst/>
            <a:gdLst/>
            <a:ahLst/>
            <a:cxnLst/>
            <a:rect l="l" t="t" r="r" b="b"/>
            <a:pathLst>
              <a:path w="2651835" h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925335" y="1407881"/>
            <a:ext cx="8437330" cy="1227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25"/>
              </a:lnSpc>
              <a:spcBef>
                <a:spcPct val="0"/>
              </a:spcBef>
            </a:pPr>
            <a:r>
              <a:rPr lang="en-US" sz="8020" b="1" dirty="0">
                <a:solidFill>
                  <a:srgbClr val="56AEFF"/>
                </a:solidFill>
                <a:latin typeface="Now Bold"/>
                <a:ea typeface="Now Bold"/>
                <a:cs typeface="Now Bold"/>
                <a:sym typeface="Now Bold"/>
              </a:rPr>
              <a:t>INTEGRANTES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01FA04C9-2971-8636-D07E-EEEC87559271}"/>
              </a:ext>
            </a:extLst>
          </p:cNvPr>
          <p:cNvGrpSpPr/>
          <p:nvPr/>
        </p:nvGrpSpPr>
        <p:grpSpPr>
          <a:xfrm>
            <a:off x="2063258" y="3540748"/>
            <a:ext cx="4465368" cy="1816576"/>
            <a:chOff x="2063258" y="3540748"/>
            <a:chExt cx="4465368" cy="1816576"/>
          </a:xfrm>
        </p:grpSpPr>
        <p:grpSp>
          <p:nvGrpSpPr>
            <p:cNvPr id="2" name="Group 2"/>
            <p:cNvGrpSpPr/>
            <p:nvPr/>
          </p:nvGrpSpPr>
          <p:grpSpPr>
            <a:xfrm>
              <a:off x="2063258" y="3540748"/>
              <a:ext cx="4465368" cy="1816576"/>
              <a:chOff x="0" y="0"/>
              <a:chExt cx="1694977" cy="689541"/>
            </a:xfrm>
          </p:grpSpPr>
          <p:sp>
            <p:nvSpPr>
              <p:cNvPr id="3" name="Freeform 3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4" name="TextBox 4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2554059" y="4084911"/>
              <a:ext cx="3478276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JOÃO PEDRO</a:t>
              </a:r>
            </a:p>
          </p:txBody>
        </p:sp>
      </p:grpSp>
      <p:grpSp>
        <p:nvGrpSpPr>
          <p:cNvPr id="30" name="Agrupar 29">
            <a:extLst>
              <a:ext uri="{FF2B5EF4-FFF2-40B4-BE49-F238E27FC236}">
                <a16:creationId xmlns:a16="http://schemas.microsoft.com/office/drawing/2014/main" id="{685F004B-92E1-C366-3FF8-E31A9B06702A}"/>
              </a:ext>
            </a:extLst>
          </p:cNvPr>
          <p:cNvGrpSpPr/>
          <p:nvPr/>
        </p:nvGrpSpPr>
        <p:grpSpPr>
          <a:xfrm>
            <a:off x="6911316" y="3540748"/>
            <a:ext cx="4465368" cy="1816576"/>
            <a:chOff x="6911316" y="3540748"/>
            <a:chExt cx="4465368" cy="1816576"/>
          </a:xfrm>
        </p:grpSpPr>
        <p:grpSp>
          <p:nvGrpSpPr>
            <p:cNvPr id="7" name="Group 7"/>
            <p:cNvGrpSpPr/>
            <p:nvPr/>
          </p:nvGrpSpPr>
          <p:grpSpPr>
            <a:xfrm>
              <a:off x="6911316" y="3540748"/>
              <a:ext cx="4465368" cy="1816576"/>
              <a:chOff x="0" y="0"/>
              <a:chExt cx="1694977" cy="689541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7404862" y="4084911"/>
              <a:ext cx="3478276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LUCAS AIELLO</a:t>
              </a:r>
            </a:p>
          </p:txBody>
        </p:sp>
      </p:grp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DBCA18F8-A0D6-7393-0C7B-B853F5E0E85F}"/>
              </a:ext>
            </a:extLst>
          </p:cNvPr>
          <p:cNvGrpSpPr/>
          <p:nvPr/>
        </p:nvGrpSpPr>
        <p:grpSpPr>
          <a:xfrm>
            <a:off x="11757684" y="3540748"/>
            <a:ext cx="4465368" cy="1816576"/>
            <a:chOff x="11757684" y="3540748"/>
            <a:chExt cx="4465368" cy="1816576"/>
          </a:xfrm>
        </p:grpSpPr>
        <p:grpSp>
          <p:nvGrpSpPr>
            <p:cNvPr id="10" name="Group 10"/>
            <p:cNvGrpSpPr/>
            <p:nvPr/>
          </p:nvGrpSpPr>
          <p:grpSpPr>
            <a:xfrm>
              <a:off x="11757684" y="3540748"/>
              <a:ext cx="4465368" cy="1816576"/>
              <a:chOff x="0" y="0"/>
              <a:chExt cx="1694977" cy="689541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12005334" y="4084911"/>
              <a:ext cx="3970068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LUCAS PEREIRA</a:t>
              </a:r>
            </a:p>
          </p:txBody>
        </p:sp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5A121EC7-D298-B29C-B145-2F7B6599B05A}"/>
              </a:ext>
            </a:extLst>
          </p:cNvPr>
          <p:cNvGrpSpPr/>
          <p:nvPr/>
        </p:nvGrpSpPr>
        <p:grpSpPr>
          <a:xfrm>
            <a:off x="2063258" y="6080498"/>
            <a:ext cx="4465368" cy="1816576"/>
            <a:chOff x="2063258" y="6080498"/>
            <a:chExt cx="4465368" cy="1816576"/>
          </a:xfrm>
        </p:grpSpPr>
        <p:grpSp>
          <p:nvGrpSpPr>
            <p:cNvPr id="15" name="Group 15"/>
            <p:cNvGrpSpPr/>
            <p:nvPr/>
          </p:nvGrpSpPr>
          <p:grpSpPr>
            <a:xfrm>
              <a:off x="2063258" y="6080498"/>
              <a:ext cx="4465368" cy="1816576"/>
              <a:chOff x="0" y="0"/>
              <a:chExt cx="1694977" cy="689541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2554059" y="6624661"/>
              <a:ext cx="3478276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MIGUEL ANGEL</a:t>
              </a:r>
            </a:p>
          </p:txBody>
        </p: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68340CAF-D267-DA82-04CF-F5E9EF2C63E3}"/>
              </a:ext>
            </a:extLst>
          </p:cNvPr>
          <p:cNvGrpSpPr/>
          <p:nvPr/>
        </p:nvGrpSpPr>
        <p:grpSpPr>
          <a:xfrm>
            <a:off x="6839743" y="6061056"/>
            <a:ext cx="4608513" cy="1816576"/>
            <a:chOff x="6839743" y="6061056"/>
            <a:chExt cx="4608513" cy="1816576"/>
          </a:xfrm>
        </p:grpSpPr>
        <p:grpSp>
          <p:nvGrpSpPr>
            <p:cNvPr id="19" name="Group 19"/>
            <p:cNvGrpSpPr/>
            <p:nvPr/>
          </p:nvGrpSpPr>
          <p:grpSpPr>
            <a:xfrm>
              <a:off x="6911316" y="6061056"/>
              <a:ext cx="4465368" cy="1816576"/>
              <a:chOff x="0" y="0"/>
              <a:chExt cx="1694977" cy="689541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6839743" y="6644102"/>
              <a:ext cx="4608513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SHELLY NADUDVARI</a:t>
              </a:r>
            </a:p>
          </p:txBody>
        </p:sp>
      </p:grpSp>
      <p:grpSp>
        <p:nvGrpSpPr>
          <p:cNvPr id="34" name="Agrupar 33">
            <a:extLst>
              <a:ext uri="{FF2B5EF4-FFF2-40B4-BE49-F238E27FC236}">
                <a16:creationId xmlns:a16="http://schemas.microsoft.com/office/drawing/2014/main" id="{96D95A58-D58E-9EDB-D80B-7632C600FFE4}"/>
              </a:ext>
            </a:extLst>
          </p:cNvPr>
          <p:cNvGrpSpPr/>
          <p:nvPr/>
        </p:nvGrpSpPr>
        <p:grpSpPr>
          <a:xfrm>
            <a:off x="11757684" y="6041615"/>
            <a:ext cx="4465368" cy="1816576"/>
            <a:chOff x="11757684" y="6041615"/>
            <a:chExt cx="4465368" cy="1816576"/>
          </a:xfrm>
        </p:grpSpPr>
        <p:grpSp>
          <p:nvGrpSpPr>
            <p:cNvPr id="23" name="Group 23"/>
            <p:cNvGrpSpPr/>
            <p:nvPr/>
          </p:nvGrpSpPr>
          <p:grpSpPr>
            <a:xfrm>
              <a:off x="11757684" y="6041615"/>
              <a:ext cx="4465368" cy="1816576"/>
              <a:chOff x="0" y="0"/>
              <a:chExt cx="1694977" cy="689541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1694977" cy="689541"/>
              </a:xfrm>
              <a:custGeom>
                <a:avLst/>
                <a:gdLst/>
                <a:ahLst/>
                <a:cxnLst/>
                <a:rect l="l" t="t" r="r" b="b"/>
                <a:pathLst>
                  <a:path w="1694977" h="689541">
                    <a:moveTo>
                      <a:pt x="0" y="0"/>
                    </a:moveTo>
                    <a:lnTo>
                      <a:pt x="1694977" y="0"/>
                    </a:lnTo>
                    <a:lnTo>
                      <a:pt x="1694977" y="689541"/>
                    </a:lnTo>
                    <a:lnTo>
                      <a:pt x="0" y="689541"/>
                    </a:lnTo>
                    <a:close/>
                  </a:path>
                </a:pathLst>
              </a:custGeom>
              <a:solidFill>
                <a:srgbClr val="145DA0"/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5" name="TextBox 25"/>
              <p:cNvSpPr txBox="1"/>
              <p:nvPr/>
            </p:nvSpPr>
            <p:spPr>
              <a:xfrm>
                <a:off x="0" y="-38100"/>
                <a:ext cx="1694977" cy="7276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83"/>
                  </a:lnSpc>
                </a:pPr>
                <a:endParaRPr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12005334" y="6585779"/>
              <a:ext cx="3970068" cy="6029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98"/>
                </a:lnSpc>
              </a:pPr>
              <a:r>
                <a:rPr lang="en-US" sz="3622" dirty="0">
                  <a:solidFill>
                    <a:srgbClr val="FFFFFF"/>
                  </a:solidFill>
                  <a:latin typeface="DM Sans"/>
                  <a:ea typeface="DM Sans"/>
                  <a:cs typeface="DM Sans"/>
                  <a:sym typeface="DM Sans"/>
                </a:rPr>
                <a:t>THIAGO SANCHEZ</a:t>
              </a:r>
            </a:p>
          </p:txBody>
        </p:sp>
      </p:grpSp>
      <p:sp>
        <p:nvSpPr>
          <p:cNvPr id="27" name="Freeform 27"/>
          <p:cNvSpPr/>
          <p:nvPr/>
        </p:nvSpPr>
        <p:spPr>
          <a:xfrm rot="-10800000">
            <a:off x="13716000" y="-2798190"/>
            <a:ext cx="6452848" cy="5596379"/>
          </a:xfrm>
          <a:custGeom>
            <a:avLst/>
            <a:gdLst/>
            <a:ahLst/>
            <a:cxnLst/>
            <a:rect l="l" t="t" r="r" b="b"/>
            <a:pathLst>
              <a:path w="6452848" h="5596379">
                <a:moveTo>
                  <a:pt x="0" y="0"/>
                </a:moveTo>
                <a:lnTo>
                  <a:pt x="6452848" y="0"/>
                </a:lnTo>
                <a:lnTo>
                  <a:pt x="6452848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28" name="Freeform 28"/>
          <p:cNvSpPr/>
          <p:nvPr/>
        </p:nvSpPr>
        <p:spPr>
          <a:xfrm>
            <a:off x="-3433137" y="7897073"/>
            <a:ext cx="6452848" cy="5596379"/>
          </a:xfrm>
          <a:custGeom>
            <a:avLst/>
            <a:gdLst/>
            <a:ahLst/>
            <a:cxnLst/>
            <a:rect l="l" t="t" r="r" b="b"/>
            <a:pathLst>
              <a:path w="6452848" h="5596379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75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6286157" y="0"/>
            <a:ext cx="15430157" cy="10545890"/>
            <a:chOff x="0" y="0"/>
            <a:chExt cx="5508856" cy="37650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08856" cy="3765081"/>
            </a:xfrm>
            <a:custGeom>
              <a:avLst/>
              <a:gdLst/>
              <a:ahLst/>
              <a:cxnLst/>
              <a:rect l="l" t="t" r="r" b="b"/>
              <a:pathLst>
                <a:path w="5508856" h="3765081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945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5508856" cy="3765081"/>
            </a:xfrm>
            <a:custGeom>
              <a:avLst/>
              <a:gdLst/>
              <a:ahLst/>
              <a:cxnLst/>
              <a:rect l="l" t="t" r="r" b="b"/>
              <a:pathLst>
                <a:path w="5508856" h="3765081">
                  <a:moveTo>
                    <a:pt x="0" y="0"/>
                  </a:moveTo>
                  <a:lnTo>
                    <a:pt x="3335085" y="0"/>
                  </a:lnTo>
                  <a:lnTo>
                    <a:pt x="5508856" y="3765081"/>
                  </a:lnTo>
                  <a:lnTo>
                    <a:pt x="2173770" y="37650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259" r="-1259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5" name="Freeform 5"/>
          <p:cNvSpPr/>
          <p:nvPr/>
        </p:nvSpPr>
        <p:spPr>
          <a:xfrm>
            <a:off x="-2622339" y="7919689"/>
            <a:ext cx="6452848" cy="5596379"/>
          </a:xfrm>
          <a:custGeom>
            <a:avLst/>
            <a:gdLst/>
            <a:ahLst/>
            <a:cxnLst/>
            <a:rect l="l" t="t" r="r" b="b"/>
            <a:pathLst>
              <a:path w="6452848" h="5596379">
                <a:moveTo>
                  <a:pt x="0" y="0"/>
                </a:moveTo>
                <a:lnTo>
                  <a:pt x="6452849" y="0"/>
                </a:lnTo>
                <a:lnTo>
                  <a:pt x="6452849" y="5596379"/>
                </a:lnTo>
                <a:lnTo>
                  <a:pt x="0" y="55963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 rot="-10800000">
            <a:off x="13367400" y="-2798190"/>
            <a:ext cx="6452848" cy="5596379"/>
          </a:xfrm>
          <a:custGeom>
            <a:avLst/>
            <a:gdLst/>
            <a:ahLst/>
            <a:cxnLst/>
            <a:rect l="l" t="t" r="r" b="b"/>
            <a:pathLst>
              <a:path w="6452848" h="5596379">
                <a:moveTo>
                  <a:pt x="0" y="0"/>
                </a:moveTo>
                <a:lnTo>
                  <a:pt x="6452849" y="0"/>
                </a:lnTo>
                <a:lnTo>
                  <a:pt x="6452849" y="5596380"/>
                </a:lnTo>
                <a:lnTo>
                  <a:pt x="0" y="5596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7835590" y="1448671"/>
            <a:ext cx="2730698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1" dirty="0">
                <a:solidFill>
                  <a:srgbClr val="F5FFF5"/>
                </a:solidFill>
                <a:latin typeface="Antonio Bold"/>
                <a:ea typeface="Antonio Bold"/>
                <a:cs typeface="Antonio Bold"/>
                <a:sym typeface="Antonio Bold"/>
              </a:rPr>
              <a:t>O QUE É?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35590" y="2930545"/>
            <a:ext cx="9293523" cy="4017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9"/>
              </a:lnSpc>
            </a:pP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A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técnica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é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utilizada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para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estimar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duração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de um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projeto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partir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de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uma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média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obtida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das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expectativas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otimista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pessimista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e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mais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599" dirty="0" err="1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provável</a:t>
            </a:r>
            <a:r>
              <a:rPr lang="en-US" sz="4599" dirty="0">
                <a:solidFill>
                  <a:srgbClr val="F5FFF5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62800" y="7290456"/>
            <a:ext cx="6490010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i="1" dirty="0">
                <a:solidFill>
                  <a:srgbClr val="F5FFF5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Project Management Institute (PMI)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>
            <a:extLst>
              <a:ext uri="{FF2B5EF4-FFF2-40B4-BE49-F238E27FC236}">
                <a16:creationId xmlns:a16="http://schemas.microsoft.com/office/drawing/2014/main" id="{B33577FE-9616-5BBB-9D29-380F0E5217FF}"/>
              </a:ext>
            </a:extLst>
          </p:cNvPr>
          <p:cNvGrpSpPr/>
          <p:nvPr/>
        </p:nvGrpSpPr>
        <p:grpSpPr>
          <a:xfrm flipH="1">
            <a:off x="-3316798" y="-4610100"/>
            <a:ext cx="25186198" cy="19036138"/>
            <a:chOff x="-1933122" y="-3269251"/>
            <a:chExt cx="22418846" cy="16354440"/>
          </a:xfrm>
        </p:grpSpPr>
        <p:sp>
          <p:nvSpPr>
            <p:cNvPr id="2" name="Freeform 2"/>
            <p:cNvSpPr/>
            <p:nvPr/>
          </p:nvSpPr>
          <p:spPr>
            <a:xfrm rot="-10800000">
              <a:off x="14032876" y="7488810"/>
              <a:ext cx="6452848" cy="5596379"/>
            </a:xfrm>
            <a:custGeom>
              <a:avLst/>
              <a:gdLst/>
              <a:ahLst/>
              <a:cxnLst/>
              <a:rect l="l" t="t" r="r" b="b"/>
              <a:pathLst>
                <a:path w="6452848" h="5596379">
                  <a:moveTo>
                    <a:pt x="0" y="0"/>
                  </a:moveTo>
                  <a:lnTo>
                    <a:pt x="6452848" y="0"/>
                  </a:lnTo>
                  <a:lnTo>
                    <a:pt x="6452848" y="5596380"/>
                  </a:lnTo>
                  <a:lnTo>
                    <a:pt x="0" y="55963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3" name="Freeform 3"/>
            <p:cNvSpPr/>
            <p:nvPr/>
          </p:nvSpPr>
          <p:spPr>
            <a:xfrm rot="-10800000">
              <a:off x="-1933122" y="-3269251"/>
              <a:ext cx="6452848" cy="5596379"/>
            </a:xfrm>
            <a:custGeom>
              <a:avLst/>
              <a:gdLst/>
              <a:ahLst/>
              <a:cxnLst/>
              <a:rect l="l" t="t" r="r" b="b"/>
              <a:pathLst>
                <a:path w="6452848" h="5596379">
                  <a:moveTo>
                    <a:pt x="0" y="0"/>
                  </a:moveTo>
                  <a:lnTo>
                    <a:pt x="6452848" y="0"/>
                  </a:lnTo>
                  <a:lnTo>
                    <a:pt x="6452848" y="5596380"/>
                  </a:lnTo>
                  <a:lnTo>
                    <a:pt x="0" y="55963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17D8E72-8405-1596-B5B0-0335A2EAD902}"/>
              </a:ext>
            </a:extLst>
          </p:cNvPr>
          <p:cNvGrpSpPr/>
          <p:nvPr/>
        </p:nvGrpSpPr>
        <p:grpSpPr>
          <a:xfrm>
            <a:off x="3216320" y="1028700"/>
            <a:ext cx="11855360" cy="8458200"/>
            <a:chOff x="2417337" y="689671"/>
            <a:chExt cx="11855360" cy="8458200"/>
          </a:xfrm>
        </p:grpSpPr>
        <p:sp>
          <p:nvSpPr>
            <p:cNvPr id="4" name="TextBox 4"/>
            <p:cNvSpPr txBox="1"/>
            <p:nvPr/>
          </p:nvSpPr>
          <p:spPr>
            <a:xfrm>
              <a:off x="2811440" y="689671"/>
              <a:ext cx="11067154" cy="16374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2906"/>
                </a:lnSpc>
              </a:pPr>
              <a:r>
                <a:rPr lang="en-US" sz="10755" b="1" spc="-215" dirty="0">
                  <a:solidFill>
                    <a:srgbClr val="FFFFF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CÁLCULO DE PERT</a:t>
              </a:r>
            </a:p>
          </p:txBody>
        </p:sp>
        <p:grpSp>
          <p:nvGrpSpPr>
            <p:cNvPr id="5" name="Group 5"/>
            <p:cNvGrpSpPr/>
            <p:nvPr/>
          </p:nvGrpSpPr>
          <p:grpSpPr>
            <a:xfrm>
              <a:off x="2417337" y="3813871"/>
              <a:ext cx="11855360" cy="5334000"/>
              <a:chOff x="0" y="-340437"/>
              <a:chExt cx="14560886" cy="7037739"/>
            </a:xfrm>
          </p:grpSpPr>
          <p:sp>
            <p:nvSpPr>
              <p:cNvPr id="6" name="TextBox 6"/>
              <p:cNvSpPr txBox="1"/>
              <p:nvPr/>
            </p:nvSpPr>
            <p:spPr>
              <a:xfrm>
                <a:off x="0" y="-340437"/>
                <a:ext cx="14560886" cy="345378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21870"/>
                  </a:lnSpc>
                </a:pPr>
                <a:r>
                  <a:rPr lang="en-US" sz="15621" b="1" dirty="0">
                    <a:solidFill>
                      <a:srgbClr val="FFFFFF"/>
                    </a:solidFill>
                    <a:latin typeface="Antonio Bold"/>
                    <a:ea typeface="Antonio Bold"/>
                    <a:cs typeface="Antonio Bold"/>
                    <a:sym typeface="Antonio Bold"/>
                  </a:rPr>
                  <a:t>E = (O + M4 + P) </a:t>
                </a:r>
              </a:p>
            </p:txBody>
          </p:sp>
          <p:sp>
            <p:nvSpPr>
              <p:cNvPr id="7" name="AutoShape 7"/>
              <p:cNvSpPr/>
              <p:nvPr/>
            </p:nvSpPr>
            <p:spPr>
              <a:xfrm>
                <a:off x="3490496" y="3076417"/>
                <a:ext cx="10041748" cy="0"/>
              </a:xfrm>
              <a:prstGeom prst="line">
                <a:avLst/>
              </a:prstGeom>
              <a:ln w="279400" cap="flat">
                <a:solidFill>
                  <a:srgbClr val="FFFFFF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8300151" y="3243520"/>
                <a:ext cx="1228515" cy="345378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21870"/>
                  </a:lnSpc>
                </a:pPr>
                <a:r>
                  <a:rPr lang="en-US" sz="15621" b="1">
                    <a:solidFill>
                      <a:srgbClr val="FFFFFF"/>
                    </a:solidFill>
                    <a:latin typeface="Antonio Bold"/>
                    <a:ea typeface="Antonio Bold"/>
                    <a:cs typeface="Antonio Bold"/>
                    <a:sym typeface="Antonio Bold"/>
                  </a:rPr>
                  <a:t>6</a:t>
                </a:r>
              </a:p>
            </p:txBody>
          </p:sp>
        </p:grpSp>
      </p:grp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6274416" y="5571015"/>
            <a:ext cx="0" cy="267372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3" name="AutoShape 3"/>
          <p:cNvSpPr/>
          <p:nvPr/>
        </p:nvSpPr>
        <p:spPr>
          <a:xfrm flipV="1">
            <a:off x="12013584" y="5571015"/>
            <a:ext cx="0" cy="267372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7762499" y="9208294"/>
            <a:ext cx="2763002" cy="752475"/>
            <a:chOff x="0" y="0"/>
            <a:chExt cx="3684002" cy="1003300"/>
          </a:xfrm>
        </p:grpSpPr>
        <p:sp>
          <p:nvSpPr>
            <p:cNvPr id="5" name="AutoShape 5"/>
            <p:cNvSpPr/>
            <p:nvPr/>
          </p:nvSpPr>
          <p:spPr>
            <a:xfrm>
              <a:off x="0" y="501650"/>
              <a:ext cx="3684002" cy="0"/>
            </a:xfrm>
            <a:prstGeom prst="line">
              <a:avLst/>
            </a:prstGeom>
            <a:ln w="1003300" cap="rnd">
              <a:solidFill>
                <a:srgbClr val="05161A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573163" y="334222"/>
              <a:ext cx="2537675" cy="3253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Vamos à pratica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494295" y="3752145"/>
            <a:ext cx="1821074" cy="1821074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solidFill>
                <a:srgbClr val="F1EEEE"/>
              </a:solidFill>
              <a:prstDash val="solid"/>
              <a:miter/>
            </a:ln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922521" y="-2385770"/>
            <a:ext cx="19210521" cy="4453378"/>
            <a:chOff x="0" y="0"/>
            <a:chExt cx="5059561" cy="117290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059561" cy="1172906"/>
            </a:xfrm>
            <a:custGeom>
              <a:avLst/>
              <a:gdLst/>
              <a:ahLst/>
              <a:cxnLst/>
              <a:rect l="l" t="t" r="r" b="b"/>
              <a:pathLst>
                <a:path w="5059561" h="1172906">
                  <a:moveTo>
                    <a:pt x="0" y="0"/>
                  </a:moveTo>
                  <a:lnTo>
                    <a:pt x="5059561" y="0"/>
                  </a:lnTo>
                  <a:lnTo>
                    <a:pt x="5059561" y="1172906"/>
                  </a:lnTo>
                  <a:lnTo>
                    <a:pt x="0" y="1172906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56AEFF"/>
              </a:solidFill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059561" cy="12110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05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6203238"/>
            <a:ext cx="4752265" cy="1409276"/>
            <a:chOff x="0" y="0"/>
            <a:chExt cx="6336353" cy="187903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917857"/>
              <a:ext cx="6336353" cy="961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300">
                  <a:solidFill>
                    <a:srgbClr val="F5FFF5"/>
                  </a:solidFill>
                  <a:latin typeface="Open Sauce"/>
                  <a:ea typeface="Open Sauce"/>
                  <a:cs typeface="Open Sauce"/>
                  <a:sym typeface="Open Sauce"/>
                </a:rPr>
                <a:t>Marca o inicio e o fim de uma tarefa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6336353" cy="5369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 b="1">
                  <a:solidFill>
                    <a:srgbClr val="F5FFF5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INICIO/FIM</a:t>
              </a:r>
            </a:p>
          </p:txBody>
        </p:sp>
      </p:grpSp>
      <p:sp>
        <p:nvSpPr>
          <p:cNvPr id="16" name="Freeform 16"/>
          <p:cNvSpPr/>
          <p:nvPr/>
        </p:nvSpPr>
        <p:spPr>
          <a:xfrm>
            <a:off x="15309744" y="-2566723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2" y="0"/>
                </a:lnTo>
                <a:lnTo>
                  <a:pt x="5956512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7" name="Freeform 17"/>
          <p:cNvSpPr/>
          <p:nvPr/>
        </p:nvSpPr>
        <p:spPr>
          <a:xfrm>
            <a:off x="-3359890" y="7239384"/>
            <a:ext cx="5956513" cy="595651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8" name="Freeform 18"/>
          <p:cNvSpPr/>
          <p:nvPr/>
        </p:nvSpPr>
        <p:spPr>
          <a:xfrm>
            <a:off x="7605278" y="3935286"/>
            <a:ext cx="3077444" cy="1454792"/>
          </a:xfrm>
          <a:custGeom>
            <a:avLst/>
            <a:gdLst/>
            <a:ahLst/>
            <a:cxnLst/>
            <a:rect l="l" t="t" r="r" b="b"/>
            <a:pathLst>
              <a:path w="3077444" h="1454792">
                <a:moveTo>
                  <a:pt x="0" y="0"/>
                </a:moveTo>
                <a:lnTo>
                  <a:pt x="3077444" y="0"/>
                </a:lnTo>
                <a:lnTo>
                  <a:pt x="3077444" y="1454792"/>
                </a:lnTo>
                <a:lnTo>
                  <a:pt x="0" y="14547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9" name="Freeform 19"/>
          <p:cNvSpPr/>
          <p:nvPr/>
        </p:nvSpPr>
        <p:spPr>
          <a:xfrm>
            <a:off x="12554026" y="2333541"/>
            <a:ext cx="4705274" cy="4781045"/>
          </a:xfrm>
          <a:custGeom>
            <a:avLst/>
            <a:gdLst/>
            <a:ahLst/>
            <a:cxnLst/>
            <a:rect l="l" t="t" r="r" b="b"/>
            <a:pathLst>
              <a:path w="4705274" h="4781045">
                <a:moveTo>
                  <a:pt x="0" y="0"/>
                </a:moveTo>
                <a:lnTo>
                  <a:pt x="4705274" y="0"/>
                </a:lnTo>
                <a:lnTo>
                  <a:pt x="4705274" y="4781045"/>
                </a:lnTo>
                <a:lnTo>
                  <a:pt x="0" y="47810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610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20" name="Group 20"/>
          <p:cNvGrpSpPr/>
          <p:nvPr/>
        </p:nvGrpSpPr>
        <p:grpSpPr>
          <a:xfrm>
            <a:off x="6767868" y="6203238"/>
            <a:ext cx="4752265" cy="1409276"/>
            <a:chOff x="0" y="0"/>
            <a:chExt cx="6336353" cy="1879035"/>
          </a:xfrm>
        </p:grpSpPr>
        <p:sp>
          <p:nvSpPr>
            <p:cNvPr id="21" name="TextBox 21"/>
            <p:cNvSpPr txBox="1"/>
            <p:nvPr/>
          </p:nvSpPr>
          <p:spPr>
            <a:xfrm>
              <a:off x="0" y="917857"/>
              <a:ext cx="6336353" cy="961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300">
                  <a:solidFill>
                    <a:srgbClr val="F5FFF5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Descreve uma tarefa que possui algum gasto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"/>
              <a:ext cx="6336353" cy="5369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 b="1">
                  <a:solidFill>
                    <a:srgbClr val="F5FFF5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ATIVIDADE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507035" y="6203238"/>
            <a:ext cx="4752265" cy="1409276"/>
            <a:chOff x="0" y="0"/>
            <a:chExt cx="6336353" cy="1879035"/>
          </a:xfrm>
        </p:grpSpPr>
        <p:sp>
          <p:nvSpPr>
            <p:cNvPr id="24" name="TextBox 24"/>
            <p:cNvSpPr txBox="1"/>
            <p:nvPr/>
          </p:nvSpPr>
          <p:spPr>
            <a:xfrm>
              <a:off x="0" y="917857"/>
              <a:ext cx="6336353" cy="961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300">
                  <a:solidFill>
                    <a:srgbClr val="F5FFF5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Faz uma relação entre as tarefas que não possuem gasto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6336353" cy="5369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 b="1">
                  <a:solidFill>
                    <a:srgbClr val="F5FFF5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ATIVIDADE FANTASMA</a:t>
              </a: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5388285" y="509587"/>
            <a:ext cx="751142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</a:pPr>
            <a:r>
              <a:rPr lang="en-US" sz="6999" b="1" spc="-139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PARÂMETROS CPM</a:t>
            </a: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86000" y="5143500"/>
            <a:ext cx="13716000" cy="1429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</a:pPr>
            <a:r>
              <a:rPr lang="en-US" sz="19500" b="1" spc="-139" dirty="0" err="1">
                <a:solidFill>
                  <a:srgbClr val="051D40"/>
                </a:solidFill>
                <a:latin typeface="Antonio Bold"/>
                <a:ea typeface="Antonio Bold"/>
                <a:cs typeface="Antonio Bold"/>
                <a:sym typeface="Antonio Bold"/>
              </a:rPr>
              <a:t>Diagrama</a:t>
            </a:r>
            <a:endParaRPr lang="en-US" sz="19500" b="1" spc="-139" dirty="0">
              <a:solidFill>
                <a:srgbClr val="051D40"/>
              </a:solidFill>
              <a:latin typeface="Antonio Bold"/>
              <a:ea typeface="Antonio Bold"/>
              <a:cs typeface="Antonio Bold"/>
              <a:sym typeface="Antonio Bold"/>
            </a:endParaRPr>
          </a:p>
        </p:txBody>
      </p:sp>
    </p:spTree>
    <p:extLst>
      <p:ext uri="{BB962C8B-B14F-4D97-AF65-F5344CB8AC3E}">
        <p14:creationId xmlns:p14="http://schemas.microsoft.com/office/powerpoint/2010/main" val="12449726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ela 15">
            <a:extLst>
              <a:ext uri="{FF2B5EF4-FFF2-40B4-BE49-F238E27FC236}">
                <a16:creationId xmlns:a16="http://schemas.microsoft.com/office/drawing/2014/main" id="{9815EF08-B8BC-3967-AA4E-A273D7ADB4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46699"/>
              </p:ext>
            </p:extLst>
          </p:nvPr>
        </p:nvGraphicFramePr>
        <p:xfrm>
          <a:off x="523680" y="9066646"/>
          <a:ext cx="33926385" cy="1182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4109">
                  <a:extLst>
                    <a:ext uri="{9D8B030D-6E8A-4147-A177-3AD203B41FA5}">
                      <a16:colId xmlns:a16="http://schemas.microsoft.com/office/drawing/2014/main" val="3075191198"/>
                    </a:ext>
                  </a:extLst>
                </a:gridCol>
                <a:gridCol w="5894109">
                  <a:extLst>
                    <a:ext uri="{9D8B030D-6E8A-4147-A177-3AD203B41FA5}">
                      <a16:colId xmlns:a16="http://schemas.microsoft.com/office/drawing/2014/main" val="1276946148"/>
                    </a:ext>
                  </a:extLst>
                </a:gridCol>
                <a:gridCol w="5894109">
                  <a:extLst>
                    <a:ext uri="{9D8B030D-6E8A-4147-A177-3AD203B41FA5}">
                      <a16:colId xmlns:a16="http://schemas.microsoft.com/office/drawing/2014/main" val="1241818624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1405573906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917915951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599189351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585393093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287061757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639206418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B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C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E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F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G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H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I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1172242"/>
                  </a:ext>
                </a:extLst>
              </a:tr>
              <a:tr h="633614"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Definição de Grupos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Escolha do tema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Documentação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Diagrama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Protótipo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Simulador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Arduino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Banco de Dados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Apresentação</a:t>
                      </a:r>
                    </a:p>
                  </a:txBody>
                  <a:tcPr marL="137160" marR="137160" marT="68580" marB="68580" anchor="ctr"/>
                </a:tc>
                <a:extLst>
                  <a:ext uri="{0D108BD9-81ED-4DB2-BD59-A6C34878D82A}">
                    <a16:rowId xmlns:a16="http://schemas.microsoft.com/office/drawing/2014/main" val="3312666905"/>
                  </a:ext>
                </a:extLst>
              </a:tr>
            </a:tbl>
          </a:graphicData>
        </a:graphic>
      </p:graphicFrame>
      <p:sp>
        <p:nvSpPr>
          <p:cNvPr id="18" name="Elipse 17">
            <a:extLst>
              <a:ext uri="{FF2B5EF4-FFF2-40B4-BE49-F238E27FC236}">
                <a16:creationId xmlns:a16="http://schemas.microsoft.com/office/drawing/2014/main" id="{B58BFF01-453F-6EC5-0274-4B37180FAF16}"/>
              </a:ext>
            </a:extLst>
          </p:cNvPr>
          <p:cNvSpPr/>
          <p:nvPr/>
        </p:nvSpPr>
        <p:spPr>
          <a:xfrm>
            <a:off x="2507351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 dirty="0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EA3A3345-0C78-2704-4B27-62DA5A91CF17}"/>
              </a:ext>
            </a:extLst>
          </p:cNvPr>
          <p:cNvSpPr/>
          <p:nvPr/>
        </p:nvSpPr>
        <p:spPr>
          <a:xfrm>
            <a:off x="6622210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F785496D-7D75-F01C-329B-F63C49BCA392}"/>
              </a:ext>
            </a:extLst>
          </p:cNvPr>
          <p:cNvSpPr/>
          <p:nvPr/>
        </p:nvSpPr>
        <p:spPr>
          <a:xfrm>
            <a:off x="10737068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9646C910-59C4-6879-253D-6171D72C524F}"/>
              </a:ext>
            </a:extLst>
          </p:cNvPr>
          <p:cNvSpPr/>
          <p:nvPr/>
        </p:nvSpPr>
        <p:spPr>
          <a:xfrm>
            <a:off x="14851927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05332AE5-5D5E-59CC-0998-281C39B8350D}"/>
              </a:ext>
            </a:extLst>
          </p:cNvPr>
          <p:cNvCxnSpPr>
            <a:cxnSpLocks/>
            <a:stCxn id="18" idx="6"/>
            <a:endCxn id="19" idx="2"/>
          </p:cNvCxnSpPr>
          <p:nvPr/>
        </p:nvCxnSpPr>
        <p:spPr>
          <a:xfrm>
            <a:off x="4332450" y="4604205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73AE8352-1460-2552-C797-7C02DAECBA71}"/>
              </a:ext>
            </a:extLst>
          </p:cNvPr>
          <p:cNvCxnSpPr/>
          <p:nvPr/>
        </p:nvCxnSpPr>
        <p:spPr>
          <a:xfrm>
            <a:off x="8447309" y="4517067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446A3EA1-7174-F6FC-AE82-0868427C4ABB}"/>
              </a:ext>
            </a:extLst>
          </p:cNvPr>
          <p:cNvCxnSpPr/>
          <p:nvPr/>
        </p:nvCxnSpPr>
        <p:spPr>
          <a:xfrm>
            <a:off x="12562169" y="4517067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1CCBCA3-8B8B-05F4-D12F-D7118AB4A79A}"/>
              </a:ext>
            </a:extLst>
          </p:cNvPr>
          <p:cNvSpPr txBox="1"/>
          <p:nvPr/>
        </p:nvSpPr>
        <p:spPr>
          <a:xfrm>
            <a:off x="5106992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A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5B9567E3-0B9B-BAE1-42EA-3AD224FDDE26}"/>
              </a:ext>
            </a:extLst>
          </p:cNvPr>
          <p:cNvSpPr txBox="1"/>
          <p:nvPr/>
        </p:nvSpPr>
        <p:spPr>
          <a:xfrm>
            <a:off x="9221850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B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D7B4214C-7314-C7E3-2EA3-CDA6B3549A27}"/>
              </a:ext>
            </a:extLst>
          </p:cNvPr>
          <p:cNvSpPr txBox="1"/>
          <p:nvPr/>
        </p:nvSpPr>
        <p:spPr>
          <a:xfrm>
            <a:off x="13336709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C</a:t>
            </a:r>
          </a:p>
        </p:txBody>
      </p: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48ADBD0E-A40B-2F68-4DF6-0A75D65462C5}"/>
              </a:ext>
            </a:extLst>
          </p:cNvPr>
          <p:cNvGrpSpPr/>
          <p:nvPr/>
        </p:nvGrpSpPr>
        <p:grpSpPr>
          <a:xfrm>
            <a:off x="20551913" y="234177"/>
            <a:ext cx="4419713" cy="8740056"/>
            <a:chOff x="2155845" y="151771"/>
            <a:chExt cx="3312787" cy="6551091"/>
          </a:xfrm>
        </p:grpSpPr>
        <p:sp>
          <p:nvSpPr>
            <p:cNvPr id="40" name="Elipse 39">
              <a:extLst>
                <a:ext uri="{FF2B5EF4-FFF2-40B4-BE49-F238E27FC236}">
                  <a16:creationId xmlns:a16="http://schemas.microsoft.com/office/drawing/2014/main" id="{6D05ED3E-5F49-82B9-3A2F-3FE9BD859F84}"/>
                </a:ext>
              </a:extLst>
            </p:cNvPr>
            <p:cNvSpPr/>
            <p:nvPr/>
          </p:nvSpPr>
          <p:spPr>
            <a:xfrm>
              <a:off x="2155845" y="2869317"/>
              <a:ext cx="1116000" cy="1116000"/>
            </a:xfrm>
            <a:prstGeom prst="ellipse">
              <a:avLst/>
            </a:prstGeom>
            <a:solidFill>
              <a:srgbClr val="051D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700"/>
            </a:p>
          </p:txBody>
        </p:sp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806C0DB1-0FA6-96A2-1520-2AB963F6F7E8}"/>
                </a:ext>
              </a:extLst>
            </p:cNvPr>
            <p:cNvSpPr/>
            <p:nvPr/>
          </p:nvSpPr>
          <p:spPr>
            <a:xfrm>
              <a:off x="3254239" y="4228090"/>
              <a:ext cx="1116000" cy="1116000"/>
            </a:xfrm>
            <a:prstGeom prst="ellipse">
              <a:avLst/>
            </a:prstGeom>
            <a:solidFill>
              <a:srgbClr val="051D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700" dirty="0"/>
            </a:p>
          </p:txBody>
        </p:sp>
        <p:sp>
          <p:nvSpPr>
            <p:cNvPr id="42" name="Elipse 41">
              <a:extLst>
                <a:ext uri="{FF2B5EF4-FFF2-40B4-BE49-F238E27FC236}">
                  <a16:creationId xmlns:a16="http://schemas.microsoft.com/office/drawing/2014/main" id="{61DC6867-3410-EC7D-0817-E9D462FF90D3}"/>
                </a:ext>
              </a:extLst>
            </p:cNvPr>
            <p:cNvSpPr/>
            <p:nvPr/>
          </p:nvSpPr>
          <p:spPr>
            <a:xfrm>
              <a:off x="4352632" y="151771"/>
              <a:ext cx="1116000" cy="1116000"/>
            </a:xfrm>
            <a:prstGeom prst="ellipse">
              <a:avLst/>
            </a:prstGeom>
            <a:solidFill>
              <a:srgbClr val="051D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700" dirty="0"/>
            </a:p>
          </p:txBody>
        </p:sp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A1E94AEA-998A-DB41-E650-50305BF266EB}"/>
                </a:ext>
              </a:extLst>
            </p:cNvPr>
            <p:cNvSpPr/>
            <p:nvPr/>
          </p:nvSpPr>
          <p:spPr>
            <a:xfrm>
              <a:off x="3254239" y="1510544"/>
              <a:ext cx="1116000" cy="1116000"/>
            </a:xfrm>
            <a:prstGeom prst="ellipse">
              <a:avLst/>
            </a:prstGeom>
            <a:solidFill>
              <a:srgbClr val="051D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700"/>
            </a:p>
          </p:txBody>
        </p:sp>
        <p:sp>
          <p:nvSpPr>
            <p:cNvPr id="44" name="Elipse 43">
              <a:extLst>
                <a:ext uri="{FF2B5EF4-FFF2-40B4-BE49-F238E27FC236}">
                  <a16:creationId xmlns:a16="http://schemas.microsoft.com/office/drawing/2014/main" id="{54E2DBF0-A401-2742-A313-68ADFEA18038}"/>
                </a:ext>
              </a:extLst>
            </p:cNvPr>
            <p:cNvSpPr/>
            <p:nvPr/>
          </p:nvSpPr>
          <p:spPr>
            <a:xfrm>
              <a:off x="4352632" y="5586862"/>
              <a:ext cx="1116000" cy="1116000"/>
            </a:xfrm>
            <a:prstGeom prst="ellipse">
              <a:avLst/>
            </a:prstGeom>
            <a:solidFill>
              <a:srgbClr val="051D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2700"/>
            </a:p>
          </p:txBody>
        </p:sp>
      </p:grpSp>
      <p:sp>
        <p:nvSpPr>
          <p:cNvPr id="29" name="Elipse 28">
            <a:extLst>
              <a:ext uri="{FF2B5EF4-FFF2-40B4-BE49-F238E27FC236}">
                <a16:creationId xmlns:a16="http://schemas.microsoft.com/office/drawing/2014/main" id="{E975D972-C9E5-39A7-0E5A-A70909129017}"/>
              </a:ext>
            </a:extLst>
          </p:cNvPr>
          <p:cNvSpPr/>
          <p:nvPr/>
        </p:nvSpPr>
        <p:spPr>
          <a:xfrm>
            <a:off x="29654795" y="3832225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cxnSp>
        <p:nvCxnSpPr>
          <p:cNvPr id="35" name="Conector: Curvo 34">
            <a:extLst>
              <a:ext uri="{FF2B5EF4-FFF2-40B4-BE49-F238E27FC236}">
                <a16:creationId xmlns:a16="http://schemas.microsoft.com/office/drawing/2014/main" id="{F0B505DD-08E3-5F51-1164-A85C99A670C5}"/>
              </a:ext>
            </a:extLst>
          </p:cNvPr>
          <p:cNvCxnSpPr>
            <a:stCxn id="42" idx="6"/>
            <a:endCxn id="29" idx="0"/>
          </p:cNvCxnSpPr>
          <p:nvPr/>
        </p:nvCxnSpPr>
        <p:spPr>
          <a:xfrm>
            <a:off x="24971625" y="978626"/>
            <a:ext cx="5595719" cy="2853599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ector: Curvo 35">
            <a:extLst>
              <a:ext uri="{FF2B5EF4-FFF2-40B4-BE49-F238E27FC236}">
                <a16:creationId xmlns:a16="http://schemas.microsoft.com/office/drawing/2014/main" id="{E1F2830A-030D-0E1C-A1D1-C4CE7B79FD24}"/>
              </a:ext>
            </a:extLst>
          </p:cNvPr>
          <p:cNvCxnSpPr>
            <a:stCxn id="43" idx="6"/>
            <a:endCxn id="29" idx="1"/>
          </p:cNvCxnSpPr>
          <p:nvPr/>
        </p:nvCxnSpPr>
        <p:spPr>
          <a:xfrm>
            <a:off x="23506218" y="2791417"/>
            <a:ext cx="6415856" cy="1308089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: Curvo 36">
            <a:extLst>
              <a:ext uri="{FF2B5EF4-FFF2-40B4-BE49-F238E27FC236}">
                <a16:creationId xmlns:a16="http://schemas.microsoft.com/office/drawing/2014/main" id="{506471A1-17B5-5725-2CA9-01BC48BBF814}"/>
              </a:ext>
            </a:extLst>
          </p:cNvPr>
          <p:cNvCxnSpPr>
            <a:cxnSpLocks/>
            <a:stCxn id="44" idx="6"/>
            <a:endCxn id="29" idx="4"/>
          </p:cNvCxnSpPr>
          <p:nvPr/>
        </p:nvCxnSpPr>
        <p:spPr>
          <a:xfrm flipV="1">
            <a:off x="24971625" y="5657326"/>
            <a:ext cx="5595719" cy="2572460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ector: Curvo 37">
            <a:extLst>
              <a:ext uri="{FF2B5EF4-FFF2-40B4-BE49-F238E27FC236}">
                <a16:creationId xmlns:a16="http://schemas.microsoft.com/office/drawing/2014/main" id="{BF967256-A141-C2ED-C006-80129ADB066E}"/>
              </a:ext>
            </a:extLst>
          </p:cNvPr>
          <p:cNvCxnSpPr>
            <a:cxnSpLocks/>
            <a:stCxn id="41" idx="6"/>
            <a:endCxn id="29" idx="3"/>
          </p:cNvCxnSpPr>
          <p:nvPr/>
        </p:nvCxnSpPr>
        <p:spPr>
          <a:xfrm flipV="1">
            <a:off x="23506218" y="5390045"/>
            <a:ext cx="6415856" cy="1026951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6591F2DA-F42D-92FC-AA0B-89D41AF2CDDE}"/>
              </a:ext>
            </a:extLst>
          </p:cNvPr>
          <p:cNvCxnSpPr>
            <a:cxnSpLocks/>
            <a:stCxn id="40" idx="6"/>
            <a:endCxn id="29" idx="2"/>
          </p:cNvCxnSpPr>
          <p:nvPr/>
        </p:nvCxnSpPr>
        <p:spPr>
          <a:xfrm>
            <a:off x="22040810" y="4604205"/>
            <a:ext cx="7613984" cy="1405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96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5" grpId="0"/>
      <p:bldP spid="26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8" name="Tabela 67">
            <a:extLst>
              <a:ext uri="{FF2B5EF4-FFF2-40B4-BE49-F238E27FC236}">
                <a16:creationId xmlns:a16="http://schemas.microsoft.com/office/drawing/2014/main" id="{7B54BEF0-6268-F2B5-B5EA-E80B78694C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5520794"/>
              </p:ext>
            </p:extLst>
          </p:nvPr>
        </p:nvGraphicFramePr>
        <p:xfrm>
          <a:off x="-16145765" y="9103807"/>
          <a:ext cx="33926385" cy="1182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4109">
                  <a:extLst>
                    <a:ext uri="{9D8B030D-6E8A-4147-A177-3AD203B41FA5}">
                      <a16:colId xmlns:a16="http://schemas.microsoft.com/office/drawing/2014/main" val="3075191198"/>
                    </a:ext>
                  </a:extLst>
                </a:gridCol>
                <a:gridCol w="5894109">
                  <a:extLst>
                    <a:ext uri="{9D8B030D-6E8A-4147-A177-3AD203B41FA5}">
                      <a16:colId xmlns:a16="http://schemas.microsoft.com/office/drawing/2014/main" val="1276946148"/>
                    </a:ext>
                  </a:extLst>
                </a:gridCol>
                <a:gridCol w="5894109">
                  <a:extLst>
                    <a:ext uri="{9D8B030D-6E8A-4147-A177-3AD203B41FA5}">
                      <a16:colId xmlns:a16="http://schemas.microsoft.com/office/drawing/2014/main" val="1241818624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1405573906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917915951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599189351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3585393093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287061757"/>
                    </a:ext>
                  </a:extLst>
                </a:gridCol>
                <a:gridCol w="2707343">
                  <a:extLst>
                    <a:ext uri="{9D8B030D-6E8A-4147-A177-3AD203B41FA5}">
                      <a16:colId xmlns:a16="http://schemas.microsoft.com/office/drawing/2014/main" val="639206418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B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C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E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F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G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H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I</a:t>
                      </a:r>
                    </a:p>
                  </a:txBody>
                  <a:tcPr marL="137160" marR="137160" marT="68580" marB="68580" anchor="ctr">
                    <a:solidFill>
                      <a:srgbClr val="051D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1172242"/>
                  </a:ext>
                </a:extLst>
              </a:tr>
              <a:tr h="633614"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Definição de Grupos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Escolha do tema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Documentação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Diagrama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Protótipo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Simulador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Arduino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Banco de Dados</a:t>
                      </a:r>
                    </a:p>
                  </a:txBody>
                  <a:tcPr marL="137160" marR="137160" marT="68580" marB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700" dirty="0"/>
                        <a:t>Apresentação</a:t>
                      </a:r>
                    </a:p>
                  </a:txBody>
                  <a:tcPr marL="137160" marR="137160" marT="68580" marB="68580" anchor="ctr"/>
                </a:tc>
                <a:extLst>
                  <a:ext uri="{0D108BD9-81ED-4DB2-BD59-A6C34878D82A}">
                    <a16:rowId xmlns:a16="http://schemas.microsoft.com/office/drawing/2014/main" val="3312666905"/>
                  </a:ext>
                </a:extLst>
              </a:tr>
            </a:tbl>
          </a:graphicData>
        </a:graphic>
      </p:graphicFrame>
      <p:sp>
        <p:nvSpPr>
          <p:cNvPr id="70" name="Elipse 69">
            <a:extLst>
              <a:ext uri="{FF2B5EF4-FFF2-40B4-BE49-F238E27FC236}">
                <a16:creationId xmlns:a16="http://schemas.microsoft.com/office/drawing/2014/main" id="{94981AB1-EF42-39BF-BC72-52E20E6522C4}"/>
              </a:ext>
            </a:extLst>
          </p:cNvPr>
          <p:cNvSpPr/>
          <p:nvPr/>
        </p:nvSpPr>
        <p:spPr>
          <a:xfrm>
            <a:off x="-11191927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 dirty="0"/>
          </a:p>
        </p:txBody>
      </p:sp>
      <p:sp>
        <p:nvSpPr>
          <p:cNvPr id="71" name="Elipse 70">
            <a:extLst>
              <a:ext uri="{FF2B5EF4-FFF2-40B4-BE49-F238E27FC236}">
                <a16:creationId xmlns:a16="http://schemas.microsoft.com/office/drawing/2014/main" id="{E2C41F49-9B28-BF58-BD95-45B032176E20}"/>
              </a:ext>
            </a:extLst>
          </p:cNvPr>
          <p:cNvSpPr/>
          <p:nvPr/>
        </p:nvSpPr>
        <p:spPr>
          <a:xfrm>
            <a:off x="-7077068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72" name="Elipse 71">
            <a:extLst>
              <a:ext uri="{FF2B5EF4-FFF2-40B4-BE49-F238E27FC236}">
                <a16:creationId xmlns:a16="http://schemas.microsoft.com/office/drawing/2014/main" id="{95B4A72A-7111-1E3C-6346-2FC75DA09FEA}"/>
              </a:ext>
            </a:extLst>
          </p:cNvPr>
          <p:cNvSpPr/>
          <p:nvPr/>
        </p:nvSpPr>
        <p:spPr>
          <a:xfrm>
            <a:off x="-2962210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73" name="Elipse 72">
            <a:extLst>
              <a:ext uri="{FF2B5EF4-FFF2-40B4-BE49-F238E27FC236}">
                <a16:creationId xmlns:a16="http://schemas.microsoft.com/office/drawing/2014/main" id="{5AD3D7C0-9A9C-CC09-3DC6-1F3317B825D5}"/>
              </a:ext>
            </a:extLst>
          </p:cNvPr>
          <p:cNvSpPr/>
          <p:nvPr/>
        </p:nvSpPr>
        <p:spPr>
          <a:xfrm>
            <a:off x="1152650" y="3691657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cxnSp>
        <p:nvCxnSpPr>
          <p:cNvPr id="74" name="Conector de Seta Reta 73">
            <a:extLst>
              <a:ext uri="{FF2B5EF4-FFF2-40B4-BE49-F238E27FC236}">
                <a16:creationId xmlns:a16="http://schemas.microsoft.com/office/drawing/2014/main" id="{DDB28B9D-1F71-3E85-405F-933CF75F66D5}"/>
              </a:ext>
            </a:extLst>
          </p:cNvPr>
          <p:cNvCxnSpPr>
            <a:cxnSpLocks/>
            <a:stCxn id="70" idx="6"/>
            <a:endCxn id="71" idx="2"/>
          </p:cNvCxnSpPr>
          <p:nvPr/>
        </p:nvCxnSpPr>
        <p:spPr>
          <a:xfrm>
            <a:off x="-9366827" y="4604205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ector de Seta Reta 74">
            <a:extLst>
              <a:ext uri="{FF2B5EF4-FFF2-40B4-BE49-F238E27FC236}">
                <a16:creationId xmlns:a16="http://schemas.microsoft.com/office/drawing/2014/main" id="{462D8540-5C8D-2E7C-8573-24442986B83E}"/>
              </a:ext>
            </a:extLst>
          </p:cNvPr>
          <p:cNvCxnSpPr/>
          <p:nvPr/>
        </p:nvCxnSpPr>
        <p:spPr>
          <a:xfrm>
            <a:off x="-5251968" y="4517067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ector de Seta Reta 75">
            <a:extLst>
              <a:ext uri="{FF2B5EF4-FFF2-40B4-BE49-F238E27FC236}">
                <a16:creationId xmlns:a16="http://schemas.microsoft.com/office/drawing/2014/main" id="{FC2E42FA-32A4-47F1-9CF4-AC632F2BA7FF}"/>
              </a:ext>
            </a:extLst>
          </p:cNvPr>
          <p:cNvCxnSpPr/>
          <p:nvPr/>
        </p:nvCxnSpPr>
        <p:spPr>
          <a:xfrm>
            <a:off x="-1137108" y="4517067"/>
            <a:ext cx="228975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99538CBC-2958-D5D8-0762-904BDBEE6051}"/>
              </a:ext>
            </a:extLst>
          </p:cNvPr>
          <p:cNvSpPr txBox="1"/>
          <p:nvPr/>
        </p:nvSpPr>
        <p:spPr>
          <a:xfrm>
            <a:off x="-8592285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A</a:t>
            </a:r>
          </a:p>
        </p:txBody>
      </p: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2DC5B9F1-9431-0847-5143-B3F80A86BCA4}"/>
              </a:ext>
            </a:extLst>
          </p:cNvPr>
          <p:cNvSpPr txBox="1"/>
          <p:nvPr/>
        </p:nvSpPr>
        <p:spPr>
          <a:xfrm>
            <a:off x="-4477427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B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7DB3B2CE-C87E-BEB3-3716-E84BB5CAD9CA}"/>
              </a:ext>
            </a:extLst>
          </p:cNvPr>
          <p:cNvSpPr txBox="1"/>
          <p:nvPr/>
        </p:nvSpPr>
        <p:spPr>
          <a:xfrm>
            <a:off x="-362568" y="4709870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C</a:t>
            </a:r>
          </a:p>
        </p:txBody>
      </p:sp>
      <p:sp>
        <p:nvSpPr>
          <p:cNvPr id="92" name="Elipse 91">
            <a:extLst>
              <a:ext uri="{FF2B5EF4-FFF2-40B4-BE49-F238E27FC236}">
                <a16:creationId xmlns:a16="http://schemas.microsoft.com/office/drawing/2014/main" id="{4DB30478-F827-44CF-07D3-3EA9462A0699}"/>
              </a:ext>
            </a:extLst>
          </p:cNvPr>
          <p:cNvSpPr/>
          <p:nvPr/>
        </p:nvSpPr>
        <p:spPr>
          <a:xfrm>
            <a:off x="6852636" y="3859757"/>
            <a:ext cx="1488897" cy="1488897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93" name="Elipse 92">
            <a:extLst>
              <a:ext uri="{FF2B5EF4-FFF2-40B4-BE49-F238E27FC236}">
                <a16:creationId xmlns:a16="http://schemas.microsoft.com/office/drawing/2014/main" id="{6CD5FEDA-4AAC-F25F-A535-9BEC4350F498}"/>
              </a:ext>
            </a:extLst>
          </p:cNvPr>
          <p:cNvSpPr/>
          <p:nvPr/>
        </p:nvSpPr>
        <p:spPr>
          <a:xfrm>
            <a:off x="8318045" y="5672547"/>
            <a:ext cx="1488897" cy="1488897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 dirty="0"/>
          </a:p>
        </p:txBody>
      </p:sp>
      <p:sp>
        <p:nvSpPr>
          <p:cNvPr id="94" name="Elipse 93">
            <a:extLst>
              <a:ext uri="{FF2B5EF4-FFF2-40B4-BE49-F238E27FC236}">
                <a16:creationId xmlns:a16="http://schemas.microsoft.com/office/drawing/2014/main" id="{58E305E7-96B7-2EC3-8A50-22A37FF9522C}"/>
              </a:ext>
            </a:extLst>
          </p:cNvPr>
          <p:cNvSpPr/>
          <p:nvPr/>
        </p:nvSpPr>
        <p:spPr>
          <a:xfrm>
            <a:off x="9783452" y="234177"/>
            <a:ext cx="1488897" cy="1488897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 dirty="0"/>
          </a:p>
        </p:txBody>
      </p:sp>
      <p:sp>
        <p:nvSpPr>
          <p:cNvPr id="95" name="Elipse 94">
            <a:extLst>
              <a:ext uri="{FF2B5EF4-FFF2-40B4-BE49-F238E27FC236}">
                <a16:creationId xmlns:a16="http://schemas.microsoft.com/office/drawing/2014/main" id="{5041CAFB-3373-3E64-B229-D3646049FF60}"/>
              </a:ext>
            </a:extLst>
          </p:cNvPr>
          <p:cNvSpPr/>
          <p:nvPr/>
        </p:nvSpPr>
        <p:spPr>
          <a:xfrm>
            <a:off x="8318045" y="2046968"/>
            <a:ext cx="1488897" cy="1488897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96" name="Elipse 95">
            <a:extLst>
              <a:ext uri="{FF2B5EF4-FFF2-40B4-BE49-F238E27FC236}">
                <a16:creationId xmlns:a16="http://schemas.microsoft.com/office/drawing/2014/main" id="{A0CD1C7B-CCCF-9669-50B8-032D163CC1D6}"/>
              </a:ext>
            </a:extLst>
          </p:cNvPr>
          <p:cNvSpPr/>
          <p:nvPr/>
        </p:nvSpPr>
        <p:spPr>
          <a:xfrm>
            <a:off x="9783452" y="7485336"/>
            <a:ext cx="1488897" cy="1488897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/>
          </a:p>
        </p:txBody>
      </p:sp>
      <p:sp>
        <p:nvSpPr>
          <p:cNvPr id="81" name="Elipse 80">
            <a:extLst>
              <a:ext uri="{FF2B5EF4-FFF2-40B4-BE49-F238E27FC236}">
                <a16:creationId xmlns:a16="http://schemas.microsoft.com/office/drawing/2014/main" id="{2638D461-FF01-4DF0-AC7B-1B3022B220B7}"/>
              </a:ext>
            </a:extLst>
          </p:cNvPr>
          <p:cNvSpPr/>
          <p:nvPr/>
        </p:nvSpPr>
        <p:spPr>
          <a:xfrm>
            <a:off x="15955519" y="3832225"/>
            <a:ext cx="1825100" cy="1825100"/>
          </a:xfrm>
          <a:prstGeom prst="ellipse">
            <a:avLst/>
          </a:prstGeom>
          <a:solidFill>
            <a:srgbClr val="051D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700" dirty="0"/>
          </a:p>
        </p:txBody>
      </p:sp>
      <p:cxnSp>
        <p:nvCxnSpPr>
          <p:cNvPr id="82" name="Conector de Seta Reta 81">
            <a:extLst>
              <a:ext uri="{FF2B5EF4-FFF2-40B4-BE49-F238E27FC236}">
                <a16:creationId xmlns:a16="http://schemas.microsoft.com/office/drawing/2014/main" id="{F4953CA6-89E6-AACE-A5DC-4A9B12B85AD2}"/>
              </a:ext>
            </a:extLst>
          </p:cNvPr>
          <p:cNvCxnSpPr>
            <a:cxnSpLocks/>
            <a:stCxn id="73" idx="6"/>
            <a:endCxn id="92" idx="2"/>
          </p:cNvCxnSpPr>
          <p:nvPr/>
        </p:nvCxnSpPr>
        <p:spPr>
          <a:xfrm>
            <a:off x="2977749" y="4604205"/>
            <a:ext cx="387488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onector: Curvo 82">
            <a:extLst>
              <a:ext uri="{FF2B5EF4-FFF2-40B4-BE49-F238E27FC236}">
                <a16:creationId xmlns:a16="http://schemas.microsoft.com/office/drawing/2014/main" id="{4736F77B-7C2F-8EF0-BE72-4CB3BAC95ABB}"/>
              </a:ext>
            </a:extLst>
          </p:cNvPr>
          <p:cNvCxnSpPr>
            <a:stCxn id="73" idx="0"/>
            <a:endCxn id="95" idx="2"/>
          </p:cNvCxnSpPr>
          <p:nvPr/>
        </p:nvCxnSpPr>
        <p:spPr>
          <a:xfrm rot="5400000" flipH="1" flipV="1">
            <a:off x="4741503" y="115115"/>
            <a:ext cx="900240" cy="6252845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onector: Curvo 83">
            <a:extLst>
              <a:ext uri="{FF2B5EF4-FFF2-40B4-BE49-F238E27FC236}">
                <a16:creationId xmlns:a16="http://schemas.microsoft.com/office/drawing/2014/main" id="{6A2553A0-C579-5679-A562-C83D02CCA690}"/>
              </a:ext>
            </a:extLst>
          </p:cNvPr>
          <p:cNvCxnSpPr>
            <a:cxnSpLocks/>
            <a:stCxn id="73" idx="4"/>
            <a:endCxn id="93" idx="2"/>
          </p:cNvCxnSpPr>
          <p:nvPr/>
        </p:nvCxnSpPr>
        <p:spPr>
          <a:xfrm rot="16200000" flipH="1">
            <a:off x="4741503" y="2840453"/>
            <a:ext cx="900240" cy="6252845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onector: Curvo 84">
            <a:extLst>
              <a:ext uri="{FF2B5EF4-FFF2-40B4-BE49-F238E27FC236}">
                <a16:creationId xmlns:a16="http://schemas.microsoft.com/office/drawing/2014/main" id="{8388A24F-B439-7DE1-C6B3-AFCBB2D54F19}"/>
              </a:ext>
            </a:extLst>
          </p:cNvPr>
          <p:cNvCxnSpPr>
            <a:stCxn id="73" idx="0"/>
            <a:endCxn id="94" idx="2"/>
          </p:cNvCxnSpPr>
          <p:nvPr/>
        </p:nvCxnSpPr>
        <p:spPr>
          <a:xfrm rot="5400000" flipH="1" flipV="1">
            <a:off x="4567811" y="-1523985"/>
            <a:ext cx="2713031" cy="7718252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Conector: Curvo 85">
            <a:extLst>
              <a:ext uri="{FF2B5EF4-FFF2-40B4-BE49-F238E27FC236}">
                <a16:creationId xmlns:a16="http://schemas.microsoft.com/office/drawing/2014/main" id="{CC1C0ABF-6C0D-6296-3C5D-9D35930E9552}"/>
              </a:ext>
            </a:extLst>
          </p:cNvPr>
          <p:cNvCxnSpPr>
            <a:cxnSpLocks/>
            <a:stCxn id="73" idx="4"/>
            <a:endCxn id="96" idx="2"/>
          </p:cNvCxnSpPr>
          <p:nvPr/>
        </p:nvCxnSpPr>
        <p:spPr>
          <a:xfrm rot="16200000" flipH="1">
            <a:off x="4567812" y="3014143"/>
            <a:ext cx="2713029" cy="7718252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ector: Curvo 86">
            <a:extLst>
              <a:ext uri="{FF2B5EF4-FFF2-40B4-BE49-F238E27FC236}">
                <a16:creationId xmlns:a16="http://schemas.microsoft.com/office/drawing/2014/main" id="{6AC58D24-0E6C-F557-B296-F977340B134A}"/>
              </a:ext>
            </a:extLst>
          </p:cNvPr>
          <p:cNvCxnSpPr>
            <a:stCxn id="94" idx="6"/>
            <a:endCxn id="81" idx="0"/>
          </p:cNvCxnSpPr>
          <p:nvPr/>
        </p:nvCxnSpPr>
        <p:spPr>
          <a:xfrm>
            <a:off x="11272349" y="978626"/>
            <a:ext cx="5595719" cy="2853599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onector: Curvo 87">
            <a:extLst>
              <a:ext uri="{FF2B5EF4-FFF2-40B4-BE49-F238E27FC236}">
                <a16:creationId xmlns:a16="http://schemas.microsoft.com/office/drawing/2014/main" id="{F235880A-111D-C8D7-71C1-1E0D5AF4F052}"/>
              </a:ext>
            </a:extLst>
          </p:cNvPr>
          <p:cNvCxnSpPr>
            <a:stCxn id="95" idx="6"/>
            <a:endCxn id="81" idx="1"/>
          </p:cNvCxnSpPr>
          <p:nvPr/>
        </p:nvCxnSpPr>
        <p:spPr>
          <a:xfrm>
            <a:off x="9806942" y="2791417"/>
            <a:ext cx="6415856" cy="1308089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ector: Curvo 88">
            <a:extLst>
              <a:ext uri="{FF2B5EF4-FFF2-40B4-BE49-F238E27FC236}">
                <a16:creationId xmlns:a16="http://schemas.microsoft.com/office/drawing/2014/main" id="{DF921542-F88C-5C93-D5C9-41B22D69AA0A}"/>
              </a:ext>
            </a:extLst>
          </p:cNvPr>
          <p:cNvCxnSpPr>
            <a:cxnSpLocks/>
            <a:stCxn id="96" idx="6"/>
            <a:endCxn id="81" idx="4"/>
          </p:cNvCxnSpPr>
          <p:nvPr/>
        </p:nvCxnSpPr>
        <p:spPr>
          <a:xfrm flipV="1">
            <a:off x="11272349" y="5657326"/>
            <a:ext cx="5595719" cy="2572460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ector: Curvo 89">
            <a:extLst>
              <a:ext uri="{FF2B5EF4-FFF2-40B4-BE49-F238E27FC236}">
                <a16:creationId xmlns:a16="http://schemas.microsoft.com/office/drawing/2014/main" id="{72A3C635-52AE-E96F-2BA1-C22746DA6380}"/>
              </a:ext>
            </a:extLst>
          </p:cNvPr>
          <p:cNvCxnSpPr>
            <a:cxnSpLocks/>
            <a:stCxn id="93" idx="6"/>
            <a:endCxn id="81" idx="3"/>
          </p:cNvCxnSpPr>
          <p:nvPr/>
        </p:nvCxnSpPr>
        <p:spPr>
          <a:xfrm flipV="1">
            <a:off x="9806942" y="5390045"/>
            <a:ext cx="6415856" cy="1026951"/>
          </a:xfrm>
          <a:prstGeom prst="curved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onector de Seta Reta 90">
            <a:extLst>
              <a:ext uri="{FF2B5EF4-FFF2-40B4-BE49-F238E27FC236}">
                <a16:creationId xmlns:a16="http://schemas.microsoft.com/office/drawing/2014/main" id="{810F4AFB-187D-99A9-23C7-F658F3B0CD4A}"/>
              </a:ext>
            </a:extLst>
          </p:cNvPr>
          <p:cNvCxnSpPr>
            <a:cxnSpLocks/>
            <a:stCxn id="92" idx="6"/>
            <a:endCxn id="81" idx="2"/>
          </p:cNvCxnSpPr>
          <p:nvPr/>
        </p:nvCxnSpPr>
        <p:spPr>
          <a:xfrm>
            <a:off x="8341534" y="4604205"/>
            <a:ext cx="7613984" cy="1405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CaixaDeTexto 96">
            <a:extLst>
              <a:ext uri="{FF2B5EF4-FFF2-40B4-BE49-F238E27FC236}">
                <a16:creationId xmlns:a16="http://schemas.microsoft.com/office/drawing/2014/main" id="{5C6F29AE-9B74-387F-9470-AF021AAF3DCC}"/>
              </a:ext>
            </a:extLst>
          </p:cNvPr>
          <p:cNvSpPr txBox="1"/>
          <p:nvPr/>
        </p:nvSpPr>
        <p:spPr>
          <a:xfrm>
            <a:off x="7577369" y="-166216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D</a:t>
            </a:r>
          </a:p>
        </p:txBody>
      </p:sp>
      <p:sp>
        <p:nvSpPr>
          <p:cNvPr id="98" name="CaixaDeTexto 97">
            <a:extLst>
              <a:ext uri="{FF2B5EF4-FFF2-40B4-BE49-F238E27FC236}">
                <a16:creationId xmlns:a16="http://schemas.microsoft.com/office/drawing/2014/main" id="{DA147379-1F30-EF38-AD7B-4DF69B6070A4}"/>
              </a:ext>
            </a:extLst>
          </p:cNvPr>
          <p:cNvSpPr txBox="1"/>
          <p:nvPr/>
        </p:nvSpPr>
        <p:spPr>
          <a:xfrm>
            <a:off x="6267314" y="1410887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E</a:t>
            </a: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5145499C-8836-C6F5-7B3F-1E173C884E47}"/>
              </a:ext>
            </a:extLst>
          </p:cNvPr>
          <p:cNvSpPr txBox="1"/>
          <p:nvPr/>
        </p:nvSpPr>
        <p:spPr>
          <a:xfrm>
            <a:off x="5526638" y="3085538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F</a:t>
            </a:r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D52DC5D4-4A7D-8A32-ECE9-83AA34D3BB44}"/>
              </a:ext>
            </a:extLst>
          </p:cNvPr>
          <p:cNvSpPr txBox="1"/>
          <p:nvPr/>
        </p:nvSpPr>
        <p:spPr>
          <a:xfrm>
            <a:off x="6260615" y="5122609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G</a:t>
            </a:r>
          </a:p>
        </p:txBody>
      </p:sp>
      <p:sp>
        <p:nvSpPr>
          <p:cNvPr id="101" name="CaixaDeTexto 100">
            <a:extLst>
              <a:ext uri="{FF2B5EF4-FFF2-40B4-BE49-F238E27FC236}">
                <a16:creationId xmlns:a16="http://schemas.microsoft.com/office/drawing/2014/main" id="{8646A954-CEE4-B0BF-E6E1-202882C48921}"/>
              </a:ext>
            </a:extLst>
          </p:cNvPr>
          <p:cNvSpPr txBox="1"/>
          <p:nvPr/>
        </p:nvSpPr>
        <p:spPr>
          <a:xfrm>
            <a:off x="7582385" y="6843814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H</a:t>
            </a: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EECB6204-7A84-FA65-5D85-EA3888EB813D}"/>
              </a:ext>
            </a:extLst>
          </p:cNvPr>
          <p:cNvSpPr txBox="1"/>
          <p:nvPr/>
        </p:nvSpPr>
        <p:spPr>
          <a:xfrm>
            <a:off x="12415890" y="3237284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I</a:t>
            </a: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F0245017-9C6B-B667-E8F1-9AE1A74FE81F}"/>
              </a:ext>
            </a:extLst>
          </p:cNvPr>
          <p:cNvSpPr txBox="1"/>
          <p:nvPr/>
        </p:nvSpPr>
        <p:spPr>
          <a:xfrm>
            <a:off x="13615227" y="1697347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I</a:t>
            </a: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A65602DE-AE29-8DEE-B172-C6F1F517AC0F}"/>
              </a:ext>
            </a:extLst>
          </p:cNvPr>
          <p:cNvSpPr txBox="1"/>
          <p:nvPr/>
        </p:nvSpPr>
        <p:spPr>
          <a:xfrm>
            <a:off x="13615227" y="4742653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I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94BF303B-0378-6645-1322-26F019E4A016}"/>
              </a:ext>
            </a:extLst>
          </p:cNvPr>
          <p:cNvSpPr txBox="1"/>
          <p:nvPr/>
        </p:nvSpPr>
        <p:spPr>
          <a:xfrm>
            <a:off x="14823899" y="6017621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I</a:t>
            </a:r>
          </a:p>
        </p:txBody>
      </p:sp>
      <p:sp>
        <p:nvSpPr>
          <p:cNvPr id="106" name="CaixaDeTexto 105">
            <a:extLst>
              <a:ext uri="{FF2B5EF4-FFF2-40B4-BE49-F238E27FC236}">
                <a16:creationId xmlns:a16="http://schemas.microsoft.com/office/drawing/2014/main" id="{A98E03FC-1E7F-669A-125A-FC9605EF8E56}"/>
              </a:ext>
            </a:extLst>
          </p:cNvPr>
          <p:cNvSpPr txBox="1"/>
          <p:nvPr/>
        </p:nvSpPr>
        <p:spPr>
          <a:xfrm>
            <a:off x="14823899" y="400304"/>
            <a:ext cx="740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500" dirty="0"/>
              <a:t>I</a:t>
            </a:r>
          </a:p>
        </p:txBody>
      </p:sp>
      <p:cxnSp>
        <p:nvCxnSpPr>
          <p:cNvPr id="108" name="Conector de Seta Reta 107">
            <a:extLst>
              <a:ext uri="{FF2B5EF4-FFF2-40B4-BE49-F238E27FC236}">
                <a16:creationId xmlns:a16="http://schemas.microsoft.com/office/drawing/2014/main" id="{76DD825F-128F-462C-A8EA-81832078E4EE}"/>
              </a:ext>
            </a:extLst>
          </p:cNvPr>
          <p:cNvCxnSpPr>
            <a:cxnSpLocks/>
            <a:stCxn id="95" idx="3"/>
            <a:endCxn id="92" idx="7"/>
          </p:cNvCxnSpPr>
          <p:nvPr/>
        </p:nvCxnSpPr>
        <p:spPr>
          <a:xfrm flipH="1">
            <a:off x="8123489" y="3317820"/>
            <a:ext cx="412601" cy="759981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CaixaDeTexto 110">
            <a:extLst>
              <a:ext uri="{FF2B5EF4-FFF2-40B4-BE49-F238E27FC236}">
                <a16:creationId xmlns:a16="http://schemas.microsoft.com/office/drawing/2014/main" id="{6C37FFA9-9A92-039C-409B-D303A1F026A2}"/>
              </a:ext>
            </a:extLst>
          </p:cNvPr>
          <p:cNvSpPr txBox="1"/>
          <p:nvPr/>
        </p:nvSpPr>
        <p:spPr>
          <a:xfrm>
            <a:off x="7728582" y="2978299"/>
            <a:ext cx="7365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200" dirty="0"/>
              <a:t>E’</a:t>
            </a:r>
          </a:p>
        </p:txBody>
      </p:sp>
      <p:cxnSp>
        <p:nvCxnSpPr>
          <p:cNvPr id="121" name="Conector de Seta Reta 120">
            <a:extLst>
              <a:ext uri="{FF2B5EF4-FFF2-40B4-BE49-F238E27FC236}">
                <a16:creationId xmlns:a16="http://schemas.microsoft.com/office/drawing/2014/main" id="{E3E107D3-5B4F-BAE4-4514-CE8E8F003C01}"/>
              </a:ext>
            </a:extLst>
          </p:cNvPr>
          <p:cNvCxnSpPr>
            <a:cxnSpLocks/>
            <a:stCxn id="93" idx="5"/>
            <a:endCxn id="96" idx="1"/>
          </p:cNvCxnSpPr>
          <p:nvPr/>
        </p:nvCxnSpPr>
        <p:spPr>
          <a:xfrm>
            <a:off x="9588897" y="6943400"/>
            <a:ext cx="412599" cy="759981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2D81769A-1C59-2F57-6644-11C1D0215FFD}"/>
              </a:ext>
            </a:extLst>
          </p:cNvPr>
          <p:cNvSpPr txBox="1"/>
          <p:nvPr/>
        </p:nvSpPr>
        <p:spPr>
          <a:xfrm>
            <a:off x="9032534" y="7134499"/>
            <a:ext cx="8573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200" dirty="0"/>
              <a:t>G’</a:t>
            </a:r>
          </a:p>
        </p:txBody>
      </p:sp>
    </p:spTree>
    <p:extLst>
      <p:ext uri="{BB962C8B-B14F-4D97-AF65-F5344CB8AC3E}">
        <p14:creationId xmlns:p14="http://schemas.microsoft.com/office/powerpoint/2010/main" val="2290435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  <p:bldP spid="93" grpId="0" animBg="1"/>
      <p:bldP spid="94" grpId="0" animBg="1"/>
      <p:bldP spid="95" grpId="0" animBg="1"/>
      <p:bldP spid="96" grpId="0" animBg="1"/>
      <p:bldP spid="81" grpId="0" animBg="1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104" grpId="0"/>
      <p:bldP spid="105" grpId="0"/>
      <p:bldP spid="106" grpId="0"/>
      <p:bldP spid="111" grpId="0"/>
      <p:bldP spid="1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27600" y="0"/>
            <a:ext cx="9162408" cy="10287000"/>
          </a:xfrm>
          <a:custGeom>
            <a:avLst/>
            <a:gdLst/>
            <a:ahLst/>
            <a:cxnLst/>
            <a:rect l="l" t="t" r="r" b="b"/>
            <a:pathLst>
              <a:path w="9162408" h="10287000">
                <a:moveTo>
                  <a:pt x="0" y="0"/>
                </a:moveTo>
                <a:lnTo>
                  <a:pt x="9162408" y="0"/>
                </a:lnTo>
                <a:lnTo>
                  <a:pt x="916240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842" b="-16842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-5993373" y="-5458262"/>
            <a:ext cx="10196686" cy="10196686"/>
          </a:xfrm>
          <a:custGeom>
            <a:avLst/>
            <a:gdLst/>
            <a:ahLst/>
            <a:cxnLst/>
            <a:rect l="l" t="t" r="r" b="b"/>
            <a:pathLst>
              <a:path w="10196686" h="10196686">
                <a:moveTo>
                  <a:pt x="0" y="0"/>
                </a:moveTo>
                <a:lnTo>
                  <a:pt x="10196686" y="0"/>
                </a:lnTo>
                <a:lnTo>
                  <a:pt x="10196686" y="10196685"/>
                </a:lnTo>
                <a:lnTo>
                  <a:pt x="0" y="101966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4697329" y="6667836"/>
            <a:ext cx="8414387" cy="8414387"/>
          </a:xfrm>
          <a:custGeom>
            <a:avLst/>
            <a:gdLst/>
            <a:ahLst/>
            <a:cxnLst/>
            <a:rect l="l" t="t" r="r" b="b"/>
            <a:pathLst>
              <a:path w="8414387" h="8414387">
                <a:moveTo>
                  <a:pt x="0" y="0"/>
                </a:moveTo>
                <a:lnTo>
                  <a:pt x="8414387" y="0"/>
                </a:lnTo>
                <a:lnTo>
                  <a:pt x="8414387" y="8414387"/>
                </a:lnTo>
                <a:lnTo>
                  <a:pt x="0" y="84143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9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 dirty="0"/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85600341-7EA4-1776-CAE7-AAD3DC78E4B3}"/>
              </a:ext>
            </a:extLst>
          </p:cNvPr>
          <p:cNvSpPr txBox="1"/>
          <p:nvPr/>
        </p:nvSpPr>
        <p:spPr>
          <a:xfrm>
            <a:off x="9969086" y="723900"/>
            <a:ext cx="739140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</a:pPr>
            <a:r>
              <a:rPr lang="en-US" sz="8000" b="1" spc="-139" dirty="0" err="1">
                <a:solidFill>
                  <a:srgbClr val="051D40"/>
                </a:solidFill>
                <a:latin typeface="Antonio Bold"/>
                <a:ea typeface="Antonio Bold"/>
                <a:cs typeface="Antonio Bold"/>
                <a:sym typeface="Antonio Bold"/>
              </a:rPr>
              <a:t>Calculadora</a:t>
            </a:r>
            <a:r>
              <a:rPr lang="en-US" sz="8000" b="1" spc="-139" dirty="0">
                <a:solidFill>
                  <a:srgbClr val="051D40"/>
                </a:solidFill>
                <a:latin typeface="Antonio Bold"/>
                <a:ea typeface="Antonio Bold"/>
                <a:cs typeface="Antonio Bold"/>
                <a:sym typeface="Antonio Bold"/>
              </a:rPr>
              <a:t> - PERT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220</Words>
  <Application>Microsoft Office PowerPoint</Application>
  <PresentationFormat>Personalizar</PresentationFormat>
  <Paragraphs>88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21" baseType="lpstr">
      <vt:lpstr>Open Sauce</vt:lpstr>
      <vt:lpstr>DM Sans</vt:lpstr>
      <vt:lpstr>Open Sauce Bold</vt:lpstr>
      <vt:lpstr>Now Bold</vt:lpstr>
      <vt:lpstr>Antonio Bold</vt:lpstr>
      <vt:lpstr>Open Sans Italics</vt:lpstr>
      <vt:lpstr>Arial</vt:lpstr>
      <vt:lpstr>Calibri</vt:lpstr>
      <vt:lpstr>Open Sans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Metodologia pert</dc:title>
  <cp:lastModifiedBy>Shelly Nadudvari</cp:lastModifiedBy>
  <cp:revision>7</cp:revision>
  <dcterms:created xsi:type="dcterms:W3CDTF">2006-08-16T00:00:00Z</dcterms:created>
  <dcterms:modified xsi:type="dcterms:W3CDTF">2024-09-23T20:56:36Z</dcterms:modified>
  <dc:identifier>DAGRNCReVQw</dc:identifier>
</cp:coreProperties>
</file>

<file path=docProps/thumbnail.jpeg>
</file>